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"/>
  </p:notesMasterIdLst>
  <p:handoutMasterIdLst>
    <p:handoutMasterId r:id="rId4"/>
  </p:handoutMasterIdLst>
  <p:sldIdLst>
    <p:sldId id="415" r:id="rId2"/>
  </p:sldIdLst>
  <p:sldSz cx="9144000" cy="6858000" type="screen4x3"/>
  <p:notesSz cx="6735763" cy="98663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03439"/>
    <a:srgbClr val="000000"/>
    <a:srgbClr val="C33439"/>
    <a:srgbClr val="9AC2C0"/>
    <a:srgbClr val="FE86D6"/>
    <a:srgbClr val="33CC33"/>
    <a:srgbClr val="FF9900"/>
    <a:srgbClr val="3399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26" autoAdjust="0"/>
    <p:restoredTop sz="97513" autoAdjust="0"/>
  </p:normalViewPr>
  <p:slideViewPr>
    <p:cSldViewPr>
      <p:cViewPr varScale="1">
        <p:scale>
          <a:sx n="54" d="100"/>
          <a:sy n="54" d="100"/>
        </p:scale>
        <p:origin x="126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970" y="-90"/>
      </p:cViewPr>
      <p:guideLst>
        <p:guide orient="horz" pos="3107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868"/>
          </a:xfrm>
          <a:prstGeom prst="rect">
            <a:avLst/>
          </a:prstGeom>
        </p:spPr>
        <p:txBody>
          <a:bodyPr vert="horz" lIns="91007" tIns="45505" rIns="91007" bIns="45505" rtlCol="0"/>
          <a:lstStyle>
            <a:lvl1pPr algn="l">
              <a:defRPr sz="11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14628" y="1"/>
            <a:ext cx="2919565" cy="493868"/>
          </a:xfrm>
          <a:prstGeom prst="rect">
            <a:avLst/>
          </a:prstGeom>
        </p:spPr>
        <p:txBody>
          <a:bodyPr vert="horz" lIns="91007" tIns="45505" rIns="91007" bIns="45505" rtlCol="0"/>
          <a:lstStyle>
            <a:lvl1pPr algn="r">
              <a:defRPr sz="1100" smtClean="0"/>
            </a:lvl1pPr>
          </a:lstStyle>
          <a:p>
            <a:pPr>
              <a:defRPr/>
            </a:pPr>
            <a:fld id="{E4B6049C-858F-43F6-8000-D21913D743CD}" type="datetimeFigureOut">
              <a:rPr lang="fr-FR"/>
              <a:pPr>
                <a:defRPr/>
              </a:pPr>
              <a:t>03/06/2020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370872"/>
            <a:ext cx="2919565" cy="493867"/>
          </a:xfrm>
          <a:prstGeom prst="rect">
            <a:avLst/>
          </a:prstGeom>
        </p:spPr>
        <p:txBody>
          <a:bodyPr vert="horz" lIns="91007" tIns="45505" rIns="91007" bIns="45505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14628" y="9370872"/>
            <a:ext cx="2919565" cy="493867"/>
          </a:xfrm>
          <a:prstGeom prst="rect">
            <a:avLst/>
          </a:prstGeom>
        </p:spPr>
        <p:txBody>
          <a:bodyPr vert="horz" lIns="91007" tIns="45505" rIns="91007" bIns="45505" rtlCol="0" anchor="b"/>
          <a:lstStyle>
            <a:lvl1pPr algn="r">
              <a:defRPr sz="11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359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4"/>
            <a:ext cx="2919565" cy="49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2" tIns="45287" rIns="90572" bIns="45287" numCol="1" anchor="t" anchorCtr="0" compatLnSpc="1">
            <a:prstTxWarp prst="textNoShape">
              <a:avLst/>
            </a:prstTxWarp>
          </a:bodyPr>
          <a:lstStyle>
            <a:lvl1pPr defTabSz="905501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628" y="4"/>
            <a:ext cx="2919565" cy="49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2" tIns="45287" rIns="90572" bIns="45287" numCol="1" anchor="t" anchorCtr="0" compatLnSpc="1">
            <a:prstTxWarp prst="textNoShape">
              <a:avLst/>
            </a:prstTxWarp>
          </a:bodyPr>
          <a:lstStyle>
            <a:lvl1pPr algn="r" defTabSz="905501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5537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266" y="4686225"/>
            <a:ext cx="5389239" cy="444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2" tIns="45287" rIns="90572" bIns="452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2448"/>
            <a:ext cx="2919565" cy="49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2" tIns="45287" rIns="90572" bIns="45287" numCol="1" anchor="b" anchorCtr="0" compatLnSpc="1">
            <a:prstTxWarp prst="textNoShape">
              <a:avLst/>
            </a:prstTxWarp>
          </a:bodyPr>
          <a:lstStyle>
            <a:lvl1pPr defTabSz="905501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628" y="9372448"/>
            <a:ext cx="2919565" cy="49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72" tIns="45287" rIns="90572" bIns="45287" numCol="1" anchor="b" anchorCtr="0" compatLnSpc="1">
            <a:prstTxWarp prst="textNoShape">
              <a:avLst/>
            </a:prstTxWarp>
          </a:bodyPr>
          <a:lstStyle>
            <a:lvl1pPr algn="r" defTabSz="905501">
              <a:defRPr sz="11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0A5F009-5958-46F8-B41D-2976FF277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942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dirty="0"/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4374">
              <a:defRPr/>
            </a:pPr>
            <a:fld id="{8522FD20-03B7-4A40-9037-FFECC6D5445F}" type="slidenum">
              <a:rPr lang="fr-FR" smtClean="0"/>
              <a:pPr defTabSz="904374"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3-juin-20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611561" y="4077072"/>
            <a:ext cx="4172722" cy="259228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719600" y="908720"/>
            <a:ext cx="3924408" cy="309622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Rectangle 361"/>
          <p:cNvSpPr/>
          <p:nvPr userDrawn="1"/>
        </p:nvSpPr>
        <p:spPr>
          <a:xfrm>
            <a:off x="4814970" y="3772781"/>
            <a:ext cx="4077510" cy="2896579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814970" y="708795"/>
            <a:ext cx="4077510" cy="306398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899592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17712" y="435115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148064" y="4005064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364088" y="1041650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Intervention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bg2">
                <a:lumMod val="50000"/>
                <a:lumOff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00" y="4369168"/>
            <a:ext cx="252000" cy="252000"/>
          </a:xfrm>
          <a:prstGeom prst="rect">
            <a:avLst/>
          </a:prstGeom>
        </p:spPr>
      </p:pic>
      <p:sp>
        <p:nvSpPr>
          <p:cNvPr id="13" name="Espace réservé du contenu 3"/>
          <p:cNvSpPr>
            <a:spLocks noGrp="1"/>
          </p:cNvSpPr>
          <p:nvPr>
            <p:ph sz="quarter" idx="2"/>
          </p:nvPr>
        </p:nvSpPr>
        <p:spPr>
          <a:xfrm>
            <a:off x="899593" y="4551040"/>
            <a:ext cx="3744416" cy="2089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14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755576" y="1384126"/>
            <a:ext cx="3672408" cy="21888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5004049" y="1412776"/>
            <a:ext cx="3615996" cy="22580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04049" y="4395861"/>
            <a:ext cx="3744415" cy="19854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393976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86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942876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3476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3-juin-20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611561" y="3717032"/>
            <a:ext cx="4172722" cy="2376264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719600" y="908720"/>
            <a:ext cx="3924408" cy="280831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Rectangle 361"/>
          <p:cNvSpPr/>
          <p:nvPr userDrawn="1"/>
        </p:nvSpPr>
        <p:spPr>
          <a:xfrm>
            <a:off x="4814970" y="3645024"/>
            <a:ext cx="4077510" cy="304059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814970" y="708795"/>
            <a:ext cx="4077510" cy="281210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899592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17712" y="393305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148064" y="4005064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76484" y="1031528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24" y="3951072"/>
            <a:ext cx="252000" cy="252000"/>
          </a:xfrm>
          <a:prstGeom prst="rect">
            <a:avLst/>
          </a:prstGeom>
        </p:spPr>
      </p:pic>
      <p:pic>
        <p:nvPicPr>
          <p:cNvPr id="17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976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27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497" y="940594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032254" y="1407361"/>
            <a:ext cx="3644202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21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827584" y="1384126"/>
            <a:ext cx="3672408" cy="19728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22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742834" y="4293097"/>
            <a:ext cx="3901173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04049" y="4395861"/>
            <a:ext cx="3744415" cy="19854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668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3-juin-20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467544" y="3717032"/>
            <a:ext cx="4392487" cy="295232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575584" y="908720"/>
            <a:ext cx="4284447" cy="309622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6" name="Rectangle 361"/>
          <p:cNvSpPr/>
          <p:nvPr userDrawn="1"/>
        </p:nvSpPr>
        <p:spPr>
          <a:xfrm flipH="1">
            <a:off x="4860032" y="3933056"/>
            <a:ext cx="3888432" cy="260854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716016" y="971022"/>
            <a:ext cx="4176464" cy="281210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755576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873696" y="399111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004048" y="429309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420500" y="1293755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09" y="1041094"/>
            <a:ext cx="248591" cy="2519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61000"/>
                    </a14:imgEffect>
                    <a14:imgEffect>
                      <a14:colorTemperature colorTemp="3375"/>
                    </a14:imgEffect>
                    <a14:imgEffect>
                      <a14:saturation sat="75000"/>
                    </a14:imgEffect>
                    <a14:imgEffect>
                      <a14:brightnessContrast bright="-54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84" y="4009128"/>
            <a:ext cx="252000" cy="252000"/>
          </a:xfrm>
          <a:prstGeom prst="rect">
            <a:avLst/>
          </a:prstGeom>
        </p:spPr>
      </p:pic>
      <p:sp>
        <p:nvSpPr>
          <p:cNvPr id="1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683569" y="4293096"/>
            <a:ext cx="4032448" cy="2089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683023" y="1412776"/>
            <a:ext cx="3888978" cy="21888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 algn="just">
              <a:buFont typeface="Wingdings" pitchFamily="2" charset="2"/>
              <a:buNone/>
              <a:defRPr/>
            </a:pPr>
            <a:endParaRPr lang="fr-FR" sz="11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4942384" y="1675003"/>
            <a:ext cx="3806080" cy="22580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just">
              <a:defRPr/>
            </a:pPr>
            <a:endParaRPr lang="fr-FR" sz="1100" kern="1200" dirty="0">
              <a:latin typeface="+mn-lt"/>
            </a:endParaRPr>
          </a:p>
        </p:txBody>
      </p:sp>
      <p:sp>
        <p:nvSpPr>
          <p:cNvPr id="17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13732" y="4721903"/>
            <a:ext cx="3662724" cy="187544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fr-FR" sz="1100" kern="1200" dirty="0">
              <a:latin typeface="+mn-lt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4221088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92" y="120282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370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1979712" y="-99392"/>
            <a:ext cx="5627687" cy="77470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889248" y="836712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936232" y="836712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889248" y="3717032"/>
            <a:ext cx="3884240" cy="2736626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6232" y="3717032"/>
            <a:ext cx="3884240" cy="273662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AF268-BB7D-4651-9700-CE6A617F71EA}" type="datetime5">
              <a:rPr lang="fr-FR" smtClean="0"/>
              <a:t>3-juin-20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0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8" name="Rectangle 7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9712" y="-99392"/>
            <a:ext cx="5627687" cy="774700"/>
          </a:xfrm>
        </p:spPr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899592" y="980728"/>
            <a:ext cx="3596208" cy="561662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980728"/>
            <a:ext cx="4316288" cy="27363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861049"/>
            <a:ext cx="4316288" cy="273630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6141A-AF44-4680-ADD5-F40013B64732}" type="datetime5">
              <a:rPr lang="fr-FR" smtClean="0"/>
              <a:t>3-juin-20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647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62" name="Rectangle 130"/>
          <p:cNvSpPr>
            <a:spLocks noGrp="1" noChangeArrowheads="1"/>
          </p:cNvSpPr>
          <p:nvPr>
            <p:ph type="title"/>
          </p:nvPr>
        </p:nvSpPr>
        <p:spPr bwMode="auto">
          <a:xfrm>
            <a:off x="1654470" y="-16262"/>
            <a:ext cx="6013874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44167" name="Rectangle 135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-36512" y="6603826"/>
            <a:ext cx="720079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500" b="1" i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3-juin-20</a:t>
            </a:fld>
            <a:endParaRPr lang="fr-FR" dirty="0"/>
          </a:p>
        </p:txBody>
      </p:sp>
      <p:sp>
        <p:nvSpPr>
          <p:cNvPr id="1027" name="Rectangle 1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584" y="836712"/>
            <a:ext cx="820891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0" r:id="rId4"/>
    <p:sldLayoutId id="2147484011" r:id="rId5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fr-FR" sz="2000" b="1" dirty="0" smtClean="0">
          <a:ln>
            <a:solidFill>
              <a:schemeClr val="bg2">
                <a:lumMod val="50000"/>
                <a:lumOff val="50000"/>
              </a:schemeClr>
            </a:solidFill>
          </a:ln>
          <a:solidFill>
            <a:schemeClr val="tx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120000"/>
        <a:buFont typeface="Wingdings" pitchFamily="2" charset="2"/>
        <a:buNone/>
        <a:defRPr sz="1800">
          <a:solidFill>
            <a:schemeClr val="bg2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33439"/>
        </a:buClr>
        <a:buFont typeface="Wingdings 3" pitchFamily="18" charset="2"/>
        <a:buChar char=""/>
        <a:defRPr sz="1400">
          <a:solidFill>
            <a:schemeClr val="bg2">
              <a:lumMod val="65000"/>
              <a:lumOff val="35000"/>
            </a:schemeClr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Wingdings" pitchFamily="2" charset="2"/>
        <a:buChar char="ü"/>
        <a:defRPr sz="1400">
          <a:solidFill>
            <a:schemeClr val="bg2">
              <a:lumMod val="65000"/>
              <a:lumOff val="35000"/>
            </a:schemeClr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Verdana" pitchFamily="34" charset="0"/>
        <a:buChar char="-"/>
        <a:defRPr sz="1200">
          <a:solidFill>
            <a:schemeClr val="bg2">
              <a:lumMod val="65000"/>
              <a:lumOff val="35000"/>
            </a:schemeClr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200">
          <a:solidFill>
            <a:schemeClr val="bg2">
              <a:lumMod val="65000"/>
              <a:lumOff val="35000"/>
            </a:schemeClr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61"/>
          <p:cNvSpPr/>
          <p:nvPr/>
        </p:nvSpPr>
        <p:spPr>
          <a:xfrm>
            <a:off x="4499991" y="620528"/>
            <a:ext cx="4536503" cy="302449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3" name="Rectangle 361"/>
          <p:cNvSpPr/>
          <p:nvPr/>
        </p:nvSpPr>
        <p:spPr>
          <a:xfrm>
            <a:off x="4499992" y="3623637"/>
            <a:ext cx="4392487" cy="2742969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26" name="Rectangle 361"/>
          <p:cNvSpPr/>
          <p:nvPr/>
        </p:nvSpPr>
        <p:spPr>
          <a:xfrm>
            <a:off x="323528" y="3148466"/>
            <a:ext cx="4248471" cy="308884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" name="Rectangle 361"/>
          <p:cNvSpPr/>
          <p:nvPr/>
        </p:nvSpPr>
        <p:spPr>
          <a:xfrm>
            <a:off x="467544" y="692696"/>
            <a:ext cx="4176464" cy="269243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16135" y="80705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Contexte</a:t>
            </a:r>
          </a:p>
        </p:txBody>
      </p:sp>
      <p:sp>
        <p:nvSpPr>
          <p:cNvPr id="51" name="Rectangle 50"/>
          <p:cNvSpPr/>
          <p:nvPr/>
        </p:nvSpPr>
        <p:spPr>
          <a:xfrm>
            <a:off x="873696" y="3335605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148064" y="3789040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060460" y="748445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58" name="Imag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93" y="825070"/>
            <a:ext cx="248591" cy="251996"/>
          </a:xfrm>
          <a:prstGeom prst="rect">
            <a:avLst/>
          </a:prstGeom>
        </p:spPr>
      </p:pic>
      <p:sp>
        <p:nvSpPr>
          <p:cNvPr id="37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7544" y="3559296"/>
            <a:ext cx="3888432" cy="267801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fr-FR" sz="1000" b="1" i="1" dirty="0"/>
          </a:p>
          <a:p>
            <a:pPr algn="just"/>
            <a:r>
              <a:rPr lang="fr-FR" sz="1100" dirty="0">
                <a:latin typeface="+mn-lt"/>
              </a:rPr>
              <a:t>Les processus de pilotage des projets de la DSI ne sont pas appliqués selon les standards de la méthodologie interne MUTEX.</a:t>
            </a:r>
          </a:p>
          <a:p>
            <a:pPr algn="just"/>
            <a:r>
              <a:rPr lang="fr-FR" sz="1100" dirty="0">
                <a:latin typeface="+mn-lt"/>
              </a:rPr>
              <a:t>Dans cette logique, deux groupes : Direction des Etudes (DED) et Direction Technique (DT), utilisent des outils différents et des processus de pilotage différents.</a:t>
            </a:r>
          </a:p>
          <a:p>
            <a:pPr algn="just"/>
            <a:r>
              <a:rPr lang="fr-FR" sz="1100" dirty="0">
                <a:latin typeface="+mn-lt"/>
              </a:rPr>
              <a:t>Les enjeux se résument comme suit :</a:t>
            </a:r>
          </a:p>
          <a:p>
            <a:pPr marL="368300" indent="-171450">
              <a:buClr>
                <a:schemeClr val="tx1">
                  <a:lumMod val="6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fr-FR" sz="1100" dirty="0">
                <a:latin typeface="+mn-lt"/>
              </a:rPr>
              <a:t>unifier les processus de pilotage de projet et budgétaire pour tous les départements de la DED et la DT.</a:t>
            </a:r>
          </a:p>
          <a:p>
            <a:pPr marL="368300" indent="-171450">
              <a:buClr>
                <a:schemeClr val="tx1">
                  <a:lumMod val="6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fr-FR" sz="1100" dirty="0">
                <a:latin typeface="+mn-lt"/>
              </a:rPr>
              <a:t>trouver un seul outil qui couvre tous les besoins de pilotage des deux directions.</a:t>
            </a:r>
          </a:p>
        </p:txBody>
      </p:sp>
      <p:sp>
        <p:nvSpPr>
          <p:cNvPr id="52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13948" y="1124744"/>
            <a:ext cx="3986044" cy="23034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just">
              <a:buClr>
                <a:schemeClr val="tx1"/>
              </a:buClr>
              <a:defRPr/>
            </a:pPr>
            <a:r>
              <a:rPr lang="fr-FR" sz="1100" dirty="0">
                <a:solidFill>
                  <a:schemeClr val="tx1"/>
                </a:solidFill>
              </a:rPr>
              <a:t>MUTEX en 2017 devient filiale du Groupe VYV, 1er Groupe de protection sociale, mutualiste et solidaire en France, et se concentre sur les activités de la Prévoyance et de l'Épargne-Retraite. </a:t>
            </a:r>
          </a:p>
          <a:p>
            <a:pPr algn="just">
              <a:buClr>
                <a:schemeClr val="tx1"/>
              </a:buClr>
              <a:defRPr/>
            </a:pPr>
            <a:r>
              <a:rPr lang="fr-FR" sz="1100" kern="1200" dirty="0">
                <a:solidFill>
                  <a:schemeClr val="tx1"/>
                </a:solidFill>
                <a:latin typeface="+mn-lt"/>
              </a:rPr>
              <a:t>MUTEX construit et développe, pour ses mutuelles partenaires, des solutions d’assurance en Prévoyance et Épargne-Retraite qui viennent en complément de leurs offres santé. CA 2018 : 1,027 Md€. Résultat Net 2018 : 33 M€. 70000 Entreprises Clientes fin 2018.</a:t>
            </a:r>
          </a:p>
        </p:txBody>
      </p:sp>
      <p:sp>
        <p:nvSpPr>
          <p:cNvPr id="5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788023" y="1056546"/>
            <a:ext cx="4176464" cy="273551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lvl="1" indent="0" algn="just">
              <a:buClr>
                <a:schemeClr val="bg2">
                  <a:lumMod val="65000"/>
                  <a:lumOff val="35000"/>
                </a:schemeClr>
              </a:buClr>
              <a:buSzPct val="120000"/>
              <a:buNone/>
              <a:defRPr/>
            </a:pPr>
            <a:r>
              <a:rPr lang="fr-FR" sz="1100" dirty="0">
                <a:latin typeface="+mn-lt"/>
              </a:rPr>
              <a:t>Au sein de la DSI – Equipe Gouvernance, d²X est intervenue pour une mission en tant que PMO-Coordinateur avec les managers des 4 départements du DSI, </a:t>
            </a:r>
            <a:r>
              <a:rPr lang="fr-FR" sz="1100" kern="1200" dirty="0">
                <a:latin typeface="+mn-lt"/>
              </a:rPr>
              <a:t>pour : </a:t>
            </a:r>
          </a:p>
          <a:p>
            <a:pPr marL="354012" lvl="1" indent="-171450"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fr-FR" sz="1100" kern="1200" dirty="0">
                <a:latin typeface="+mn-lt"/>
              </a:rPr>
              <a:t>optimiser, simplifier, et redéfinir certains processus de gestion du budget, en imposant des normes et des standards,</a:t>
            </a:r>
          </a:p>
          <a:p>
            <a:pPr marL="354012" lvl="1" indent="-171450"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fr-FR" sz="1100" kern="1200" dirty="0">
                <a:latin typeface="+mn-lt"/>
              </a:rPr>
              <a:t>optimiser, simplifier, et redéfinir certains processus de pilotage de projet, en simplifiant les livrables de pilotage aux 2 niveaux : opérationnel, et tactique.</a:t>
            </a:r>
          </a:p>
          <a:p>
            <a:pPr marL="354012" lvl="1" indent="-171450"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fr-FR" sz="1100" kern="1200" dirty="0">
                <a:latin typeface="+mn-lt"/>
              </a:rPr>
              <a:t>conseiller et participer aux études comparatifs pour le choix d’un logiciel PPM unique pour tous les départements de la DSI. </a:t>
            </a:r>
          </a:p>
        </p:txBody>
      </p:sp>
      <p:sp>
        <p:nvSpPr>
          <p:cNvPr id="56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716015" y="4221088"/>
            <a:ext cx="4176463" cy="187220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r>
              <a:rPr lang="fr-FR" sz="1100" dirty="0">
                <a:latin typeface="+mn-lt"/>
              </a:rPr>
              <a:t>En faisant appel à d²X Expertise, MUTEX a pu :</a:t>
            </a:r>
          </a:p>
          <a:p>
            <a:pPr marL="368300" indent="-171450">
              <a:buClr>
                <a:schemeClr val="bg2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fr-FR" sz="1100" dirty="0">
                <a:latin typeface="+mn-lt"/>
              </a:rPr>
              <a:t>sécuriser et améliorer le processus de pilotage du budget DSI,</a:t>
            </a:r>
          </a:p>
          <a:p>
            <a:pPr marL="368300" indent="-171450">
              <a:buClr>
                <a:schemeClr val="bg2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fr-FR" sz="1100" dirty="0">
                <a:latin typeface="+mn-lt"/>
              </a:rPr>
              <a:t>simplifier et améliorer le taux de participation des managers et chefs de projet à la réalisation du reporting périodique de pilotage  </a:t>
            </a:r>
          </a:p>
          <a:p>
            <a:pPr marL="368300" indent="-171450">
              <a:buClr>
                <a:schemeClr val="bg2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fr-FR" sz="1100" dirty="0">
                <a:latin typeface="+mn-lt"/>
              </a:rPr>
              <a:t>structurer les réunions et le reporting pour gagner en efficacité,</a:t>
            </a:r>
          </a:p>
          <a:p>
            <a:pPr marL="368300" indent="-171450">
              <a:buClr>
                <a:schemeClr val="bg2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fr-FR" sz="1100" dirty="0">
                <a:latin typeface="+mn-lt"/>
              </a:rPr>
              <a:t>améliorer les modes de restitution.</a:t>
            </a:r>
          </a:p>
        </p:txBody>
      </p:sp>
      <p:pic>
        <p:nvPicPr>
          <p:cNvPr id="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391" y="3751188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351" y="70831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8" name="Groupe 67"/>
          <p:cNvGrpSpPr/>
          <p:nvPr/>
        </p:nvGrpSpPr>
        <p:grpSpPr>
          <a:xfrm>
            <a:off x="8127691" y="206145"/>
            <a:ext cx="908805" cy="270527"/>
            <a:chOff x="2200623" y="1904003"/>
            <a:chExt cx="2094320" cy="270527"/>
          </a:xfrm>
        </p:grpSpPr>
        <p:pic>
          <p:nvPicPr>
            <p:cNvPr id="69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2200623" y="1904003"/>
              <a:ext cx="55758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5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2743649" y="1904003"/>
              <a:ext cx="1488017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" name="Picture 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4230650" y="1904003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ZoneTexte 71"/>
            <p:cNvSpPr txBox="1"/>
            <p:nvPr/>
          </p:nvSpPr>
          <p:spPr>
            <a:xfrm>
              <a:off x="2758210" y="1953812"/>
              <a:ext cx="1472440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CADRAGE</a:t>
              </a:r>
            </a:p>
          </p:txBody>
        </p:sp>
      </p:grpSp>
      <p:pic>
        <p:nvPicPr>
          <p:cNvPr id="44" name="Image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72" y="3350080"/>
            <a:ext cx="294944" cy="294944"/>
          </a:xfrm>
          <a:prstGeom prst="rect">
            <a:avLst/>
          </a:prstGeom>
        </p:spPr>
      </p:pic>
      <p:grpSp>
        <p:nvGrpSpPr>
          <p:cNvPr id="83" name="Groupe 82"/>
          <p:cNvGrpSpPr/>
          <p:nvPr/>
        </p:nvGrpSpPr>
        <p:grpSpPr>
          <a:xfrm>
            <a:off x="7308305" y="206145"/>
            <a:ext cx="720079" cy="270527"/>
            <a:chOff x="6431735" y="1904003"/>
            <a:chExt cx="1720320" cy="270527"/>
          </a:xfrm>
        </p:grpSpPr>
        <p:pic>
          <p:nvPicPr>
            <p:cNvPr id="84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6431735" y="1904003"/>
              <a:ext cx="493821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5" name="Picture 5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6910993" y="1904003"/>
              <a:ext cx="1176894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6" name="Picture 5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8087762" y="1904003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7" name="ZoneTexte 86"/>
            <p:cNvSpPr txBox="1"/>
            <p:nvPr/>
          </p:nvSpPr>
          <p:spPr>
            <a:xfrm>
              <a:off x="6925553" y="1953812"/>
              <a:ext cx="1179059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CONSEIL</a:t>
              </a:r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6052951" y="206145"/>
            <a:ext cx="1183345" cy="270527"/>
            <a:chOff x="6632085" y="1904003"/>
            <a:chExt cx="1519970" cy="270527"/>
          </a:xfrm>
        </p:grpSpPr>
        <p:pic>
          <p:nvPicPr>
            <p:cNvPr id="63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6632085" y="1904003"/>
              <a:ext cx="293468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4" name="Picture 5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6910993" y="1904003"/>
              <a:ext cx="1176894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5" name="Picture 5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8087762" y="1904003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6" name="ZoneTexte 65"/>
            <p:cNvSpPr txBox="1"/>
            <p:nvPr/>
          </p:nvSpPr>
          <p:spPr>
            <a:xfrm>
              <a:off x="6925553" y="1953812"/>
              <a:ext cx="1179059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COORDINATION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03" y="75700"/>
            <a:ext cx="1318737" cy="431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2" name="Groupe 59"/>
          <p:cNvGrpSpPr/>
          <p:nvPr/>
        </p:nvGrpSpPr>
        <p:grpSpPr>
          <a:xfrm>
            <a:off x="4499992" y="210623"/>
            <a:ext cx="1552959" cy="270527"/>
            <a:chOff x="6689817" y="1208705"/>
            <a:chExt cx="1310507" cy="270527"/>
          </a:xfrm>
        </p:grpSpPr>
        <p:grpSp>
          <p:nvGrpSpPr>
            <p:cNvPr id="43" name="Groupe 77"/>
            <p:cNvGrpSpPr/>
            <p:nvPr/>
          </p:nvGrpSpPr>
          <p:grpSpPr>
            <a:xfrm>
              <a:off x="6689817" y="1208705"/>
              <a:ext cx="1310507" cy="270527"/>
              <a:chOff x="6691989" y="1222915"/>
              <a:chExt cx="1310507" cy="270527"/>
            </a:xfrm>
          </p:grpSpPr>
          <p:pic>
            <p:nvPicPr>
              <p:cNvPr id="47" name="Picture 5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0623" r="66304" b="30279"/>
              <a:stretch/>
            </p:blipFill>
            <p:spPr bwMode="auto">
              <a:xfrm>
                <a:off x="6691989" y="1222915"/>
                <a:ext cx="235736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8" name="Picture 5"/>
              <p:cNvPicPr>
                <a:picLocks noChangeAspect="1" noChangeArrowheads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697" t="30623" r="26130" b="30279"/>
              <a:stretch/>
            </p:blipFill>
            <p:spPr bwMode="auto">
              <a:xfrm>
                <a:off x="6913164" y="1222915"/>
                <a:ext cx="1025039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9" name="Picture 5"/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2424" t="30623" r="18387" b="30279"/>
              <a:stretch/>
            </p:blipFill>
            <p:spPr bwMode="auto">
              <a:xfrm>
                <a:off x="7938203" y="1222915"/>
                <a:ext cx="64293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5" name="ZoneTexte 73"/>
            <p:cNvSpPr txBox="1"/>
            <p:nvPr/>
          </p:nvSpPr>
          <p:spPr>
            <a:xfrm>
              <a:off x="6925553" y="1258514"/>
              <a:ext cx="929561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fr-FR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9pPr>
            </a:lstStyle>
            <a:p>
              <a:r>
                <a:rPr lang="fr-FR" sz="1050" b="1" dirty="0">
                  <a:solidFill>
                    <a:prstClr val="white"/>
                  </a:solidFill>
                  <a:latin typeface="Calibri"/>
                </a:rPr>
                <a:t>Pilotage de Projets</a:t>
              </a:r>
            </a:p>
          </p:txBody>
        </p:sp>
      </p:grpSp>
      <p:grpSp>
        <p:nvGrpSpPr>
          <p:cNvPr id="57" name="Groupe 59"/>
          <p:cNvGrpSpPr/>
          <p:nvPr/>
        </p:nvGrpSpPr>
        <p:grpSpPr>
          <a:xfrm>
            <a:off x="2960608" y="206145"/>
            <a:ext cx="1552959" cy="270527"/>
            <a:chOff x="6689817" y="1208705"/>
            <a:chExt cx="1310507" cy="270527"/>
          </a:xfrm>
        </p:grpSpPr>
        <p:grpSp>
          <p:nvGrpSpPr>
            <p:cNvPr id="59" name="Groupe 77"/>
            <p:cNvGrpSpPr/>
            <p:nvPr/>
          </p:nvGrpSpPr>
          <p:grpSpPr>
            <a:xfrm>
              <a:off x="6689817" y="1208705"/>
              <a:ext cx="1310507" cy="270527"/>
              <a:chOff x="6691989" y="1222915"/>
              <a:chExt cx="1310507" cy="270527"/>
            </a:xfrm>
          </p:grpSpPr>
          <p:pic>
            <p:nvPicPr>
              <p:cNvPr id="73" name="Picture 5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0623" r="66304" b="30279"/>
              <a:stretch/>
            </p:blipFill>
            <p:spPr bwMode="auto">
              <a:xfrm>
                <a:off x="6691989" y="1222915"/>
                <a:ext cx="235736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74" name="Picture 5"/>
              <p:cNvPicPr>
                <a:picLocks noChangeAspect="1" noChangeArrowheads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697" t="30623" r="26130" b="30279"/>
              <a:stretch/>
            </p:blipFill>
            <p:spPr bwMode="auto">
              <a:xfrm>
                <a:off x="6913164" y="1222915"/>
                <a:ext cx="1025039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75" name="Picture 5"/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2424" t="30623" r="18387" b="30279"/>
              <a:stretch/>
            </p:blipFill>
            <p:spPr bwMode="auto">
              <a:xfrm>
                <a:off x="7938203" y="1222915"/>
                <a:ext cx="64293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7" name="ZoneTexte 73"/>
            <p:cNvSpPr txBox="1"/>
            <p:nvPr/>
          </p:nvSpPr>
          <p:spPr>
            <a:xfrm>
              <a:off x="6925553" y="1258514"/>
              <a:ext cx="929561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fr-FR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Verdana" pitchFamily="34" charset="0"/>
                  <a:ea typeface="+mn-ea"/>
                  <a:cs typeface="Arial" charset="0"/>
                </a:defRPr>
              </a:lvl9pPr>
            </a:lstStyle>
            <a:p>
              <a:r>
                <a:rPr lang="fr-FR" sz="1050" b="1" dirty="0">
                  <a:solidFill>
                    <a:prstClr val="white"/>
                  </a:solidFill>
                  <a:latin typeface="Calibri"/>
                </a:rPr>
                <a:t>Gestion du Budget</a:t>
              </a:r>
            </a:p>
          </p:txBody>
        </p:sp>
      </p:grpSp>
      <p:grpSp>
        <p:nvGrpSpPr>
          <p:cNvPr id="76" name="Groupe 67"/>
          <p:cNvGrpSpPr/>
          <p:nvPr/>
        </p:nvGrpSpPr>
        <p:grpSpPr>
          <a:xfrm>
            <a:off x="1889710" y="201481"/>
            <a:ext cx="908805" cy="270527"/>
            <a:chOff x="2200623" y="1904003"/>
            <a:chExt cx="2094320" cy="270527"/>
          </a:xfrm>
        </p:grpSpPr>
        <p:pic>
          <p:nvPicPr>
            <p:cNvPr id="77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2200623" y="1904003"/>
              <a:ext cx="55758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8" name="Picture 5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2743649" y="1904003"/>
              <a:ext cx="1488017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9" name="Picture 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4230650" y="1904003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0" name="ZoneTexte 71"/>
            <p:cNvSpPr txBox="1"/>
            <p:nvPr/>
          </p:nvSpPr>
          <p:spPr>
            <a:xfrm>
              <a:off x="2758210" y="1953812"/>
              <a:ext cx="1472440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PMO DSI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6797213"/>
      </p:ext>
    </p:extLst>
  </p:cSld>
  <p:clrMapOvr>
    <a:masterClrMapping/>
  </p:clrMapOvr>
</p:sld>
</file>

<file path=ppt/theme/theme1.xml><?xml version="1.0" encoding="utf-8"?>
<a:theme xmlns:a="http://schemas.openxmlformats.org/drawingml/2006/main" name="Antenne paraboli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tenne parabolique">
      <a:majorFont>
        <a:latin typeface="Arial Black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</a:spPr>
      <a:bodyPr/>
      <a:lstStyle>
        <a:defPPr>
          <a:defRPr sz="1100" dirty="0">
            <a:solidFill>
              <a:schemeClr val="bg2">
                <a:lumMod val="65000"/>
                <a:lumOff val="35000"/>
              </a:schemeClr>
            </a:solidFill>
            <a:latin typeface="Verdana" pitchFamily="34" charset="0"/>
            <a:cs typeface="Arial" charset="0"/>
          </a:defRPr>
        </a:defPPr>
      </a:lstStyle>
      <a:style>
        <a:lnRef idx="0">
          <a:scrgbClr r="0" g="0" b="0"/>
        </a:lnRef>
        <a:fillRef idx="1001">
          <a:schemeClr val="lt1"/>
        </a:fillRef>
        <a:effectRef idx="0">
          <a:scrgbClr r="0" g="0" b="0"/>
        </a:effectRef>
        <a:fontRef idx="major"/>
      </a:style>
    </a:txDef>
  </a:objectDefaults>
  <a:extraClrSchemeLst>
    <a:extraClrScheme>
      <a:clrScheme name="Antenne parabolique 1">
        <a:dk1>
          <a:srgbClr val="660000"/>
        </a:dk1>
        <a:lt1>
          <a:srgbClr val="FFFFFF"/>
        </a:lt1>
        <a:dk2>
          <a:srgbClr val="A80000"/>
        </a:dk2>
        <a:lt2>
          <a:srgbClr val="FFFF99"/>
        </a:lt2>
        <a:accent1>
          <a:srgbClr val="FF6600"/>
        </a:accent1>
        <a:accent2>
          <a:srgbClr val="6A0000"/>
        </a:accent2>
        <a:accent3>
          <a:srgbClr val="D1AAAA"/>
        </a:accent3>
        <a:accent4>
          <a:srgbClr val="DADADA"/>
        </a:accent4>
        <a:accent5>
          <a:srgbClr val="FFB8AA"/>
        </a:accent5>
        <a:accent6>
          <a:srgbClr val="5F00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2">
        <a:dk1>
          <a:srgbClr val="6A4700"/>
        </a:dk1>
        <a:lt1>
          <a:srgbClr val="FFFFFF"/>
        </a:lt1>
        <a:dk2>
          <a:srgbClr val="522900"/>
        </a:dk2>
        <a:lt2>
          <a:srgbClr val="FFFF99"/>
        </a:lt2>
        <a:accent1>
          <a:srgbClr val="CC9900"/>
        </a:accent1>
        <a:accent2>
          <a:srgbClr val="9C7300"/>
        </a:accent2>
        <a:accent3>
          <a:srgbClr val="B3ACAA"/>
        </a:accent3>
        <a:accent4>
          <a:srgbClr val="DADADA"/>
        </a:accent4>
        <a:accent5>
          <a:srgbClr val="E2CAAA"/>
        </a:accent5>
        <a:accent6>
          <a:srgbClr val="8D6800"/>
        </a:accent6>
        <a:hlink>
          <a:srgbClr val="FF99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3">
        <a:dk1>
          <a:srgbClr val="495630"/>
        </a:dk1>
        <a:lt1>
          <a:srgbClr val="FFFFCC"/>
        </a:lt1>
        <a:dk2>
          <a:srgbClr val="2D361C"/>
        </a:dk2>
        <a:lt2>
          <a:srgbClr val="BAD38D"/>
        </a:lt2>
        <a:accent1>
          <a:srgbClr val="68803E"/>
        </a:accent1>
        <a:accent2>
          <a:srgbClr val="556636"/>
        </a:accent2>
        <a:accent3>
          <a:srgbClr val="ADAEAB"/>
        </a:accent3>
        <a:accent4>
          <a:srgbClr val="DADAAE"/>
        </a:accent4>
        <a:accent5>
          <a:srgbClr val="B9C0AF"/>
        </a:accent5>
        <a:accent6>
          <a:srgbClr val="4C5C30"/>
        </a:accent6>
        <a:hlink>
          <a:srgbClr val="339933"/>
        </a:hlink>
        <a:folHlink>
          <a:srgbClr val="D9D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4">
        <a:dk1>
          <a:srgbClr val="666A5C"/>
        </a:dk1>
        <a:lt1>
          <a:srgbClr val="FFFFFF"/>
        </a:lt1>
        <a:dk2>
          <a:srgbClr val="757868"/>
        </a:dk2>
        <a:lt2>
          <a:srgbClr val="C4C3AA"/>
        </a:lt2>
        <a:accent1>
          <a:srgbClr val="9AC2C0"/>
        </a:accent1>
        <a:accent2>
          <a:srgbClr val="4D4F45"/>
        </a:accent2>
        <a:accent3>
          <a:srgbClr val="BDBEB9"/>
        </a:accent3>
        <a:accent4>
          <a:srgbClr val="DADADA"/>
        </a:accent4>
        <a:accent5>
          <a:srgbClr val="CADDDC"/>
        </a:accent5>
        <a:accent6>
          <a:srgbClr val="45473E"/>
        </a:accent6>
        <a:hlink>
          <a:srgbClr val="009999"/>
        </a:hlink>
        <a:folHlink>
          <a:srgbClr val="BFCB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5">
        <a:dk1>
          <a:srgbClr val="006664"/>
        </a:dk1>
        <a:lt1>
          <a:srgbClr val="FFFFFF"/>
        </a:lt1>
        <a:dk2>
          <a:srgbClr val="00908D"/>
        </a:dk2>
        <a:lt2>
          <a:srgbClr val="ADE5CD"/>
        </a:lt2>
        <a:accent1>
          <a:srgbClr val="00CCFF"/>
        </a:accent1>
        <a:accent2>
          <a:srgbClr val="006666"/>
        </a:accent2>
        <a:accent3>
          <a:srgbClr val="AAC6C5"/>
        </a:accent3>
        <a:accent4>
          <a:srgbClr val="DADADA"/>
        </a:accent4>
        <a:accent5>
          <a:srgbClr val="AAE2FF"/>
        </a:accent5>
        <a:accent6>
          <a:srgbClr val="005C5C"/>
        </a:accent6>
        <a:hlink>
          <a:srgbClr val="6DD8DB"/>
        </a:hlink>
        <a:folHlink>
          <a:srgbClr val="C5E2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6">
        <a:dk1>
          <a:srgbClr val="000000"/>
        </a:dk1>
        <a:lt1>
          <a:srgbClr val="DDDCC5"/>
        </a:lt1>
        <a:dk2>
          <a:srgbClr val="000000"/>
        </a:dk2>
        <a:lt2>
          <a:srgbClr val="B9B695"/>
        </a:lt2>
        <a:accent1>
          <a:srgbClr val="EAEBE9"/>
        </a:accent1>
        <a:accent2>
          <a:srgbClr val="BFBFAB"/>
        </a:accent2>
        <a:accent3>
          <a:srgbClr val="EBEBDF"/>
        </a:accent3>
        <a:accent4>
          <a:srgbClr val="000000"/>
        </a:accent4>
        <a:accent5>
          <a:srgbClr val="F3F3F2"/>
        </a:accent5>
        <a:accent6>
          <a:srgbClr val="ADAD9B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enne paraboliqu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ADB8CA"/>
        </a:accent5>
        <a:accent6>
          <a:srgbClr val="555555"/>
        </a:accent6>
        <a:hlink>
          <a:srgbClr val="BBE5FF"/>
        </a:hlink>
        <a:folHlink>
          <a:srgbClr val="B6B3E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8">
        <a:dk1>
          <a:srgbClr val="000090"/>
        </a:dk1>
        <a:lt1>
          <a:srgbClr val="EAEAEA"/>
        </a:lt1>
        <a:dk2>
          <a:srgbClr val="3A3AB2"/>
        </a:dk2>
        <a:lt2>
          <a:srgbClr val="CAD4DC"/>
        </a:lt2>
        <a:accent1>
          <a:srgbClr val="3974AF"/>
        </a:accent1>
        <a:accent2>
          <a:srgbClr val="232369"/>
        </a:accent2>
        <a:accent3>
          <a:srgbClr val="AEAED5"/>
        </a:accent3>
        <a:accent4>
          <a:srgbClr val="C8C8C8"/>
        </a:accent4>
        <a:accent5>
          <a:srgbClr val="AEBCD4"/>
        </a:accent5>
        <a:accent6>
          <a:srgbClr val="1F1F5E"/>
        </a:accent6>
        <a:hlink>
          <a:srgbClr val="00CCFF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9">
        <a:dk1>
          <a:srgbClr val="9C9C9C"/>
        </a:dk1>
        <a:lt1>
          <a:srgbClr val="FFFFFF"/>
        </a:lt1>
        <a:dk2>
          <a:srgbClr val="8696CA"/>
        </a:dk2>
        <a:lt2>
          <a:srgbClr val="FFFFFF"/>
        </a:lt2>
        <a:accent1>
          <a:srgbClr val="97D1D5"/>
        </a:accent1>
        <a:accent2>
          <a:srgbClr val="666699"/>
        </a:accent2>
        <a:accent3>
          <a:srgbClr val="C3C9E1"/>
        </a:accent3>
        <a:accent4>
          <a:srgbClr val="DADADA"/>
        </a:accent4>
        <a:accent5>
          <a:srgbClr val="C9E5E7"/>
        </a:accent5>
        <a:accent6>
          <a:srgbClr val="5C5C8A"/>
        </a:accent6>
        <a:hlink>
          <a:srgbClr val="0000FF"/>
        </a:hlink>
        <a:folHlink>
          <a:srgbClr val="00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8615</TotalTime>
  <Words>351</Words>
  <Application>Microsoft Office PowerPoint</Application>
  <PresentationFormat>Affichage à l'écran (4:3)</PresentationFormat>
  <Paragraphs>28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Arial</vt:lpstr>
      <vt:lpstr>Arial Black</vt:lpstr>
      <vt:lpstr>Calibri</vt:lpstr>
      <vt:lpstr>GLYPHICONS</vt:lpstr>
      <vt:lpstr>Verdana</vt:lpstr>
      <vt:lpstr>Wingdings</vt:lpstr>
      <vt:lpstr>Wingdings 3</vt:lpstr>
      <vt:lpstr>Antenne parabolique</vt:lpstr>
      <vt:lpstr>Présentation PowerPoint</vt:lpstr>
    </vt:vector>
  </TitlesOfParts>
  <Company>d²X Expertise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Référence set</dc:title>
  <dc:creator>bdebalmann</dc:creator>
  <cp:lastModifiedBy>d²X Communication</cp:lastModifiedBy>
  <cp:revision>701</cp:revision>
  <cp:lastPrinted>2018-03-06T14:02:43Z</cp:lastPrinted>
  <dcterms:created xsi:type="dcterms:W3CDTF">2008-09-19T12:14:29Z</dcterms:created>
  <dcterms:modified xsi:type="dcterms:W3CDTF">2020-06-03T11:33:45Z</dcterms:modified>
</cp:coreProperties>
</file>